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5" r:id="rId11"/>
  </p:sldIdLst>
  <p:sldSz cx="12192000" cy="6858000"/>
  <p:notesSz cx="6858000" cy="9144000"/>
  <p:embeddedFontLst>
    <p:embeddedFont>
      <p:font typeface="더페이스샵 잉크립퀴드체" panose="03050503000000000000" pitchFamily="66" charset="-127"/>
      <p:regular r:id="rId12"/>
    </p:embeddedFont>
    <p:embeddedFont>
      <p:font typeface="나눔스퀘어 Bold" panose="020B0600000101010101" pitchFamily="50" charset="-127"/>
      <p:bold r:id="rId13"/>
    </p:embeddedFont>
    <p:embeddedFont>
      <p:font typeface="나눔스퀘어 Extra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0855-6D0B-4EDD-BDC2-40AB5F05A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A57F27-1D47-459A-A9E5-2A96A7F4A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37C465-4E54-4176-B29B-C5E378F7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DF73B-124B-4899-8FBF-B786AC99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2E046D-5EEF-4F72-B7B7-8067E03B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93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9D0A9-4399-411B-B3AA-829DE2C2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AAB690-2C94-43BB-8D6D-B9197567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E567D-92AA-43B2-8D51-BB804E35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BF87A-8073-4174-8D77-2B7E4EA8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B5B564-B3A6-47A9-87DA-15C02D05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2460EC-D338-4D2F-A752-9D3E62EE8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4B34C6-9E15-4171-8D86-1E1DE4AD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3E112A-6F1A-48EA-8C63-BA9FC8D21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DD49ED-045A-4ADE-967C-81037767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6CF90-9C00-438C-8917-BD78FA78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4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82DE4-994E-41E0-B453-A813AD85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E7CEB-A104-422D-A9C6-18456AD04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04921B-9741-4CCF-9835-75E59F93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1A4AE-5A80-4B07-B8A7-E35A3730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56A00-CF7F-4CE1-98FD-4574A8E8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63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390A9-24F2-4BA3-B228-88E7588C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38F4D6-E87B-4AA9-8190-223277374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9E7048-3320-4ADD-A5D2-FFD9CCB9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362B7F-B653-4990-B867-5F4AD2CF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32959-B3B6-42BF-9DAA-373A8911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75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C00DF-99E6-4D16-8251-261ABC84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F4E91C-89BB-4B05-B347-AB4B21C8D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771F27-79BE-4AB7-B328-03EB0947B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710EAF-8329-4E36-B362-AD89C6AA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0F8CE6-EB00-4AF1-8E91-ADF357EF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66558C-D0B9-46E3-AB6D-0FB3744B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11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19424-A9D2-4E42-9842-BD801DB3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958A3D-081D-4AA8-9A95-DE7252BD5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AB1B74-05D3-44F5-A6E9-F70215F5D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1DCC9A-C5F4-420A-BB6C-6758FCF41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9ED0DB-88AE-4CC6-91E7-FFB4FA24E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D55474-3620-4308-B98D-7CF433B4D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A917C1-1EBE-4570-8E48-431C88B3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79F7-8338-41E6-BE82-273B09C0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9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88075-7638-4495-B946-3CF30E9D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00DFE1-340B-4B69-842D-B3B131003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39F9D7-9850-475D-BC42-20C65186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01D80E-2A02-4C49-BBFF-79B387E2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1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AACE8A-D7DC-4F60-A440-A2706F7B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F6BEAA-FF01-4283-BA52-9DEA3448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1573F9-66F1-4A85-9D49-BE3A5DC7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9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0DD10-ED79-47B0-A1BD-CD5FA22D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33DA2-95A5-4D94-B119-E4D5EC85F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07F044-5F5B-4896-9D02-013A953E8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07B428-AE86-4F78-B1A4-DF791D80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AAF25D-8064-42E4-81E1-EA61343E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7BE635-9459-4DDF-99BF-D18EC94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91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F6712-42E4-4E7D-BC18-3B81E22E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58EDAC-07DC-4788-8097-7A0730B58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0AC6E2-42D9-4A32-9408-433FC1D8B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9E462A-953C-44F7-9D93-5DDAEE67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8E04FC-9CEB-41BD-B294-8F249730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7A826A-B3E9-43DC-8A34-18066FBF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9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B042F7-89CF-45AD-BC47-2CAA7CCB8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B15E6-592A-4987-B2C2-4C2EA726F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687DF-19A1-4B94-9AAD-322C60C81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92662-0797-42B8-9E71-6EE678C481EE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59CDF-51B1-4870-8D62-6DB076B02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64E117-E13A-4998-A2F0-85AD403A4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C62D6-BDE3-478F-9EEB-95605D3F69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13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EC875F-438A-4A12-9BF9-4F0763B3755E}"/>
              </a:ext>
            </a:extLst>
          </p:cNvPr>
          <p:cNvSpPr/>
          <p:nvPr/>
        </p:nvSpPr>
        <p:spPr>
          <a:xfrm>
            <a:off x="5386388" y="0"/>
            <a:ext cx="6805612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DB01A9ED-21FB-472C-94DA-6FC806902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863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77D0464-D462-44CA-8A53-01DD6472EA17}"/>
              </a:ext>
            </a:extLst>
          </p:cNvPr>
          <p:cNvGrpSpPr/>
          <p:nvPr/>
        </p:nvGrpSpPr>
        <p:grpSpPr>
          <a:xfrm>
            <a:off x="4954613" y="673696"/>
            <a:ext cx="7669162" cy="5510609"/>
            <a:chOff x="4954613" y="799238"/>
            <a:chExt cx="7669162" cy="551060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D3EE703-5805-4D2A-B45C-63AD01346839}"/>
                </a:ext>
              </a:extLst>
            </p:cNvPr>
            <p:cNvSpPr txBox="1"/>
            <p:nvPr/>
          </p:nvSpPr>
          <p:spPr>
            <a:xfrm>
              <a:off x="4954613" y="5155685"/>
              <a:ext cx="7669162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복셀갓겜</a:t>
              </a:r>
              <a:endParaRPr lang="en-US" altLang="ko-KR" sz="240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공건희 김현빈 신승호 재건 한규언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E4ABCD-CEC4-4F94-A306-92DFB7BC9453}"/>
                </a:ext>
              </a:extLst>
            </p:cNvPr>
            <p:cNvSpPr txBox="1"/>
            <p:nvPr/>
          </p:nvSpPr>
          <p:spPr>
            <a:xfrm>
              <a:off x="5386388" y="799238"/>
              <a:ext cx="680561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18</a:t>
              </a:r>
              <a:r>
                <a:rPr lang="en-US" altLang="ko-KR" sz="2400" baseline="300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th</a:t>
              </a:r>
              <a:r>
                <a:rPr lang="ko-KR" altLang="en-US" sz="24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 </a:t>
              </a:r>
              <a:r>
                <a:rPr lang="en-US" altLang="ko-KR" sz="2400">
                  <a:solidFill>
                    <a:srgbClr val="FFC000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App</a:t>
              </a:r>
              <a:r>
                <a:rPr lang="en-US" altLang="ko-KR" sz="2400">
                  <a:solidFill>
                    <a:srgbClr val="FF0000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jam</a:t>
              </a:r>
              <a:r>
                <a:rPr lang="ko-KR" altLang="en-US" sz="24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 </a:t>
              </a:r>
              <a:r>
                <a:rPr lang="en-US" altLang="ko-KR" sz="24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“Young &amp; Old”</a:t>
              </a:r>
              <a:endParaRPr lang="ko-KR" altLang="en-US" sz="240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0313E6-005D-49CE-A004-5436494FCE95}"/>
                </a:ext>
              </a:extLst>
            </p:cNvPr>
            <p:cNvSpPr txBox="1"/>
            <p:nvPr/>
          </p:nvSpPr>
          <p:spPr>
            <a:xfrm>
              <a:off x="5386388" y="1652877"/>
              <a:ext cx="6805612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800">
                  <a:solidFill>
                    <a:srgbClr val="92D050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Peter Pan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4800">
                  <a:solidFill>
                    <a:srgbClr val="FFFF00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Complex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24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피터팬 콤플렉스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807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EC875F-438A-4A12-9BF9-4F0763B375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3F7272-CF88-4AB1-8802-20AD6AB072E4}"/>
              </a:ext>
            </a:extLst>
          </p:cNvPr>
          <p:cNvSpPr txBox="1"/>
          <p:nvPr/>
        </p:nvSpPr>
        <p:spPr>
          <a:xfrm>
            <a:off x="1676400" y="2828836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7336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EC875F-438A-4A12-9BF9-4F0763B3755E}"/>
              </a:ext>
            </a:extLst>
          </p:cNvPr>
          <p:cNvSpPr/>
          <p:nvPr/>
        </p:nvSpPr>
        <p:spPr>
          <a:xfrm>
            <a:off x="0" y="0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5710D-4D94-4861-BFE3-5A2FA614C12B}"/>
              </a:ext>
            </a:extLst>
          </p:cNvPr>
          <p:cNvSpPr txBox="1"/>
          <p:nvPr/>
        </p:nvSpPr>
        <p:spPr>
          <a:xfrm>
            <a:off x="548641" y="2581736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75000"/>
              <a:buFont typeface="Wingdings" panose="05000000000000000000" pitchFamily="2" charset="2"/>
              <a:buChar char="u"/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해석 및 기획 의도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45E51-5E8D-4B48-B3D4-3826C007CF79}"/>
              </a:ext>
            </a:extLst>
          </p:cNvPr>
          <p:cNvSpPr txBox="1"/>
          <p:nvPr/>
        </p:nvSpPr>
        <p:spPr>
          <a:xfrm>
            <a:off x="548641" y="3344088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75000"/>
              <a:buFont typeface="Wingdings" panose="05000000000000000000" pitchFamily="2" charset="2"/>
              <a:buChar char="u"/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F0080-20CF-44BD-AE52-C1C4E1DCFE09}"/>
              </a:ext>
            </a:extLst>
          </p:cNvPr>
          <p:cNvSpPr txBox="1"/>
          <p:nvPr/>
        </p:nvSpPr>
        <p:spPr>
          <a:xfrm>
            <a:off x="548641" y="4106440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75000"/>
              <a:buFont typeface="Wingdings" panose="05000000000000000000" pitchFamily="2" charset="2"/>
              <a:buChar char="u"/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3351F-5AC3-4A5A-917B-C3AC7C213C9B}"/>
              </a:ext>
            </a:extLst>
          </p:cNvPr>
          <p:cNvSpPr txBox="1"/>
          <p:nvPr/>
        </p:nvSpPr>
        <p:spPr>
          <a:xfrm>
            <a:off x="548641" y="4868792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75000"/>
              <a:buFont typeface="Wingdings" panose="05000000000000000000" pitchFamily="2" charset="2"/>
              <a:buChar char="u"/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발전 방안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DA6ECF-4B98-4C4A-8775-564787E69535}"/>
              </a:ext>
            </a:extLst>
          </p:cNvPr>
          <p:cNvSpPr txBox="1"/>
          <p:nvPr/>
        </p:nvSpPr>
        <p:spPr>
          <a:xfrm>
            <a:off x="548641" y="5631144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75000"/>
              <a:buFont typeface="Wingdings" panose="05000000000000000000" pitchFamily="2" charset="2"/>
              <a:buChar char="u"/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Q&amp;A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448F8B-82ED-4727-BCD3-7AB9D029FAB0}"/>
              </a:ext>
            </a:extLst>
          </p:cNvPr>
          <p:cNvSpPr txBox="1"/>
          <p:nvPr/>
        </p:nvSpPr>
        <p:spPr>
          <a:xfrm>
            <a:off x="548641" y="1820089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75000"/>
              <a:buFont typeface="Wingdings" panose="05000000000000000000" pitchFamily="2" charset="2"/>
              <a:buChar char="u"/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구성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7C87A7-E4ED-4B89-AAE1-CC1E485FD14D}"/>
              </a:ext>
            </a:extLst>
          </p:cNvPr>
          <p:cNvGrpSpPr/>
          <p:nvPr/>
        </p:nvGrpSpPr>
        <p:grpSpPr>
          <a:xfrm>
            <a:off x="226776" y="83683"/>
            <a:ext cx="9300683" cy="898580"/>
            <a:chOff x="315266" y="61020"/>
            <a:chExt cx="9300683" cy="8985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CC7360-D9B2-449C-B2C4-A47626B614DA}"/>
                </a:ext>
              </a:extLst>
            </p:cNvPr>
            <p:cNvSpPr txBox="1"/>
            <p:nvPr/>
          </p:nvSpPr>
          <p:spPr>
            <a:xfrm>
              <a:off x="776749" y="313269"/>
              <a:ext cx="8839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발표 순서</a:t>
              </a:r>
            </a:p>
          </p:txBody>
        </p:sp>
        <p:pic>
          <p:nvPicPr>
            <p:cNvPr id="18" name="그래픽 17" descr="톱니바퀴">
              <a:extLst>
                <a:ext uri="{FF2B5EF4-FFF2-40B4-BE49-F238E27FC236}">
                  <a16:creationId xmlns:a16="http://schemas.microsoft.com/office/drawing/2014/main" id="{54C022B3-EFEC-4556-81FD-915CE7229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0132">
              <a:off x="315266" y="61020"/>
              <a:ext cx="599134" cy="599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19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EC875F-438A-4A12-9BF9-4F0763B3755E}"/>
              </a:ext>
            </a:extLst>
          </p:cNvPr>
          <p:cNvSpPr/>
          <p:nvPr/>
        </p:nvSpPr>
        <p:spPr>
          <a:xfrm>
            <a:off x="0" y="0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6D3BFA-374C-46C5-AF34-62C4C8AADCBC}"/>
              </a:ext>
            </a:extLst>
          </p:cNvPr>
          <p:cNvSpPr txBox="1"/>
          <p:nvPr/>
        </p:nvSpPr>
        <p:spPr>
          <a:xfrm>
            <a:off x="306606" y="1683630"/>
            <a:ext cx="341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Team. </a:t>
            </a: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복셀갓겜은</a:t>
            </a:r>
            <a:r>
              <a:rPr lang="en-US" altLang="ko-KR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sz="240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16AACF4-D169-4CED-9019-1B124ED427D7}"/>
              </a:ext>
            </a:extLst>
          </p:cNvPr>
          <p:cNvGrpSpPr/>
          <p:nvPr/>
        </p:nvGrpSpPr>
        <p:grpSpPr>
          <a:xfrm>
            <a:off x="246580" y="2755458"/>
            <a:ext cx="11986032" cy="3384476"/>
            <a:chOff x="380194" y="2755458"/>
            <a:chExt cx="11986032" cy="33844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CF85CE0-1645-4A32-A80B-2A0CFCFA1A7A}"/>
                </a:ext>
              </a:extLst>
            </p:cNvPr>
            <p:cNvGrpSpPr/>
            <p:nvPr/>
          </p:nvGrpSpPr>
          <p:grpSpPr>
            <a:xfrm>
              <a:off x="9791854" y="2755458"/>
              <a:ext cx="2574372" cy="3384476"/>
              <a:chOff x="98970" y="2755458"/>
              <a:chExt cx="2574372" cy="3384476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496E75F-30F9-43E9-B308-3514A95E6A9E}"/>
                  </a:ext>
                </a:extLst>
              </p:cNvPr>
              <p:cNvSpPr/>
              <p:nvPr/>
            </p:nvSpPr>
            <p:spPr>
              <a:xfrm>
                <a:off x="528242" y="2755458"/>
                <a:ext cx="1695428" cy="1695428"/>
              </a:xfrm>
              <a:prstGeom prst="ellipse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045125-4F28-46D5-A828-0AE2BD86380A}"/>
                  </a:ext>
                </a:extLst>
              </p:cNvPr>
              <p:cNvSpPr txBox="1"/>
              <p:nvPr/>
            </p:nvSpPr>
            <p:spPr>
              <a:xfrm>
                <a:off x="98970" y="4818356"/>
                <a:ext cx="2574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Contents Designer</a:t>
                </a:r>
                <a:endPara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790A10-BC75-48BB-849D-8516F031EC3B}"/>
                  </a:ext>
                </a:extLst>
              </p:cNvPr>
              <p:cNvSpPr txBox="1"/>
              <p:nvPr/>
            </p:nvSpPr>
            <p:spPr>
              <a:xfrm>
                <a:off x="386162" y="5371733"/>
                <a:ext cx="1999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한규언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B8CCDC-6D1D-4EF0-B722-4A1152137BB7}"/>
                  </a:ext>
                </a:extLst>
              </p:cNvPr>
              <p:cNvSpPr txBox="1"/>
              <p:nvPr/>
            </p:nvSpPr>
            <p:spPr>
              <a:xfrm>
                <a:off x="386162" y="5832157"/>
                <a:ext cx="1999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한세사이버보안고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CEADB96-5517-4B66-8972-8E1B5970027A}"/>
                </a:ext>
              </a:extLst>
            </p:cNvPr>
            <p:cNvGrpSpPr/>
            <p:nvPr/>
          </p:nvGrpSpPr>
          <p:grpSpPr>
            <a:xfrm>
              <a:off x="380194" y="2755458"/>
              <a:ext cx="1999988" cy="3337069"/>
              <a:chOff x="2735984" y="2755458"/>
              <a:chExt cx="1999988" cy="333706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464DC5B-79C2-4B06-B561-5AE0B4B792C7}"/>
                  </a:ext>
                </a:extLst>
              </p:cNvPr>
              <p:cNvSpPr/>
              <p:nvPr/>
            </p:nvSpPr>
            <p:spPr>
              <a:xfrm>
                <a:off x="2888264" y="2755458"/>
                <a:ext cx="1695428" cy="1695428"/>
              </a:xfrm>
              <a:prstGeom prst="ellips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97B644-58C1-41A9-81B2-C3249E5738DD}"/>
                  </a:ext>
                </a:extLst>
              </p:cNvPr>
              <p:cNvSpPr txBox="1"/>
              <p:nvPr/>
            </p:nvSpPr>
            <p:spPr>
              <a:xfrm>
                <a:off x="2735984" y="4818356"/>
                <a:ext cx="1999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Artist</a:t>
                </a:r>
                <a:endPara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278CF04-7A72-4FBD-AEBC-F055DD060AAE}"/>
                  </a:ext>
                </a:extLst>
              </p:cNvPr>
              <p:cNvSpPr txBox="1"/>
              <p:nvPr/>
            </p:nvSpPr>
            <p:spPr>
              <a:xfrm>
                <a:off x="2735984" y="5371733"/>
                <a:ext cx="1999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공건희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18B29B-9382-4A4D-8CD3-5C47CB366E16}"/>
                  </a:ext>
                </a:extLst>
              </p:cNvPr>
              <p:cNvSpPr txBox="1"/>
              <p:nvPr/>
            </p:nvSpPr>
            <p:spPr>
              <a:xfrm>
                <a:off x="2735984" y="5784750"/>
                <a:ext cx="1999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데브투스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0F734E9-7039-451E-A49F-B15A01BA6635}"/>
                </a:ext>
              </a:extLst>
            </p:cNvPr>
            <p:cNvGrpSpPr/>
            <p:nvPr/>
          </p:nvGrpSpPr>
          <p:grpSpPr>
            <a:xfrm>
              <a:off x="2573695" y="2755458"/>
              <a:ext cx="2403566" cy="3384476"/>
              <a:chOff x="4894217" y="2755458"/>
              <a:chExt cx="2403566" cy="338447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84A0916-B622-49B1-B70E-CE5860582FAC}"/>
                  </a:ext>
                </a:extLst>
              </p:cNvPr>
              <p:cNvSpPr/>
              <p:nvPr/>
            </p:nvSpPr>
            <p:spPr>
              <a:xfrm>
                <a:off x="5248286" y="2755458"/>
                <a:ext cx="1695428" cy="1695428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58BC8C-C9E8-485F-AAD9-A8F7A74448E6}"/>
                  </a:ext>
                </a:extLst>
              </p:cNvPr>
              <p:cNvSpPr txBox="1"/>
              <p:nvPr/>
            </p:nvSpPr>
            <p:spPr>
              <a:xfrm>
                <a:off x="4894217" y="4818356"/>
                <a:ext cx="2403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System Developer</a:t>
                </a:r>
                <a:endPara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926F38C-1522-4AFC-8316-AF8C71F56818}"/>
                  </a:ext>
                </a:extLst>
              </p:cNvPr>
              <p:cNvSpPr txBox="1"/>
              <p:nvPr/>
            </p:nvSpPr>
            <p:spPr>
              <a:xfrm>
                <a:off x="5096006" y="5371733"/>
                <a:ext cx="1999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김현빈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FEBE63-7413-426D-BF30-F9729AEEB096}"/>
                  </a:ext>
                </a:extLst>
              </p:cNvPr>
              <p:cNvSpPr txBox="1"/>
              <p:nvPr/>
            </p:nvSpPr>
            <p:spPr>
              <a:xfrm>
                <a:off x="5096006" y="5832157"/>
                <a:ext cx="1999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백수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4248C76-6A16-48FD-812D-F6AF391CAD2A}"/>
                </a:ext>
              </a:extLst>
            </p:cNvPr>
            <p:cNvGrpSpPr/>
            <p:nvPr/>
          </p:nvGrpSpPr>
          <p:grpSpPr>
            <a:xfrm>
              <a:off x="5170774" y="2755458"/>
              <a:ext cx="1999988" cy="3384476"/>
              <a:chOff x="7456028" y="2755458"/>
              <a:chExt cx="1999988" cy="3384476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4CF26FE1-C18A-4E50-B1D4-473E6F2F8142}"/>
                  </a:ext>
                </a:extLst>
              </p:cNvPr>
              <p:cNvSpPr/>
              <p:nvPr/>
            </p:nvSpPr>
            <p:spPr>
              <a:xfrm>
                <a:off x="7608308" y="2755458"/>
                <a:ext cx="1695428" cy="1695428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87C088-FF31-48FC-9A91-7DD13D41E6F1}"/>
                  </a:ext>
                </a:extLst>
              </p:cNvPr>
              <p:cNvSpPr txBox="1"/>
              <p:nvPr/>
            </p:nvSpPr>
            <p:spPr>
              <a:xfrm>
                <a:off x="7608308" y="4818356"/>
                <a:ext cx="1695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AI Developer</a:t>
                </a:r>
                <a:endPara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7DF090-B0F5-4183-96C6-9B62523FCF93}"/>
                  </a:ext>
                </a:extLst>
              </p:cNvPr>
              <p:cNvSpPr txBox="1"/>
              <p:nvPr/>
            </p:nvSpPr>
            <p:spPr>
              <a:xfrm>
                <a:off x="7456028" y="5371733"/>
                <a:ext cx="1999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재건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5642D6-B9CC-4C72-8D39-0D33A445E50A}"/>
                  </a:ext>
                </a:extLst>
              </p:cNvPr>
              <p:cNvSpPr txBox="1"/>
              <p:nvPr/>
            </p:nvSpPr>
            <p:spPr>
              <a:xfrm>
                <a:off x="7456028" y="5832157"/>
                <a:ext cx="1999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한국애니메이션고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F4CE65B-2C4A-419F-98B9-077E0417AB82}"/>
                </a:ext>
              </a:extLst>
            </p:cNvPr>
            <p:cNvGrpSpPr/>
            <p:nvPr/>
          </p:nvGrpSpPr>
          <p:grpSpPr>
            <a:xfrm>
              <a:off x="7457954" y="2755458"/>
              <a:ext cx="2333900" cy="3384476"/>
              <a:chOff x="9649094" y="2755458"/>
              <a:chExt cx="2333900" cy="3384476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2ADE480-A5BB-4146-A010-691EF18F020E}"/>
                  </a:ext>
                </a:extLst>
              </p:cNvPr>
              <p:cNvSpPr/>
              <p:nvPr/>
            </p:nvSpPr>
            <p:spPr>
              <a:xfrm>
                <a:off x="9968330" y="2755458"/>
                <a:ext cx="1695428" cy="1695428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D4BE36-3313-487C-8716-9CD67ADD8B66}"/>
                  </a:ext>
                </a:extLst>
              </p:cNvPr>
              <p:cNvSpPr txBox="1"/>
              <p:nvPr/>
            </p:nvSpPr>
            <p:spPr>
              <a:xfrm>
                <a:off x="9649094" y="4818356"/>
                <a:ext cx="2333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System Designer</a:t>
                </a:r>
                <a:endPara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075E110-E614-4560-B0FC-5C3681B83E50}"/>
                  </a:ext>
                </a:extLst>
              </p:cNvPr>
              <p:cNvSpPr txBox="1"/>
              <p:nvPr/>
            </p:nvSpPr>
            <p:spPr>
              <a:xfrm>
                <a:off x="9816050" y="5371733"/>
                <a:ext cx="1999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신승호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BF1202D-95C1-48ED-BB3D-ABAB9F2B2BD4}"/>
                  </a:ext>
                </a:extLst>
              </p:cNvPr>
              <p:cNvSpPr txBox="1"/>
              <p:nvPr/>
            </p:nvSpPr>
            <p:spPr>
              <a:xfrm>
                <a:off x="9816050" y="5832157"/>
                <a:ext cx="19999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경민대학교</a:t>
                </a: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7642CC1-8C45-414D-BD46-21258FBB1067}"/>
              </a:ext>
            </a:extLst>
          </p:cNvPr>
          <p:cNvGrpSpPr/>
          <p:nvPr/>
        </p:nvGrpSpPr>
        <p:grpSpPr>
          <a:xfrm>
            <a:off x="226776" y="83683"/>
            <a:ext cx="9300683" cy="898580"/>
            <a:chOff x="315266" y="61020"/>
            <a:chExt cx="9300683" cy="89858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4F62F6-18D5-4455-974D-1FBF3A78C4A4}"/>
                </a:ext>
              </a:extLst>
            </p:cNvPr>
            <p:cNvSpPr txBox="1"/>
            <p:nvPr/>
          </p:nvSpPr>
          <p:spPr>
            <a:xfrm>
              <a:off x="776749" y="313269"/>
              <a:ext cx="8839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구성</a:t>
              </a:r>
            </a:p>
          </p:txBody>
        </p:sp>
        <p:pic>
          <p:nvPicPr>
            <p:cNvPr id="44" name="그래픽 43" descr="톱니바퀴">
              <a:extLst>
                <a:ext uri="{FF2B5EF4-FFF2-40B4-BE49-F238E27FC236}">
                  <a16:creationId xmlns:a16="http://schemas.microsoft.com/office/drawing/2014/main" id="{9262A24B-E7FD-45B1-A6C6-F0ED22786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00132">
              <a:off x="315266" y="61020"/>
              <a:ext cx="599134" cy="599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129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EC875F-438A-4A12-9BF9-4F0763B3755E}"/>
              </a:ext>
            </a:extLst>
          </p:cNvPr>
          <p:cNvSpPr/>
          <p:nvPr/>
        </p:nvSpPr>
        <p:spPr>
          <a:xfrm>
            <a:off x="0" y="0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6D3BFA-374C-46C5-AF34-62C4C8AADCBC}"/>
              </a:ext>
            </a:extLst>
          </p:cNvPr>
          <p:cNvSpPr txBox="1"/>
          <p:nvPr/>
        </p:nvSpPr>
        <p:spPr>
          <a:xfrm>
            <a:off x="4521553" y="2131140"/>
            <a:ext cx="8062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Young &amp; Old, </a:t>
            </a: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</a:t>
            </a:r>
            <a:r>
              <a:rPr lang="en-US" altLang="ko-KR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 </a:t>
            </a:r>
            <a:endParaRPr lang="ko-KR" altLang="en-US" sz="240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E128E5-6EB8-4C3B-9AD6-0442CBCCC957}"/>
              </a:ext>
            </a:extLst>
          </p:cNvPr>
          <p:cNvSpPr txBox="1"/>
          <p:nvPr/>
        </p:nvSpPr>
        <p:spPr>
          <a:xfrm>
            <a:off x="4521553" y="4787491"/>
            <a:ext cx="1171993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피터팬 콤플렉스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동화 속의 피터팬과 같이 영원한 어린이 또는</a:t>
            </a:r>
            <a:endParaRPr lang="en-US" altLang="ko-KR" sz="200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아이이고 싶어하는 증후군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80FC6B-5EF9-4B6C-AF76-4331426DA927}"/>
              </a:ext>
            </a:extLst>
          </p:cNvPr>
          <p:cNvSpPr txBox="1"/>
          <p:nvPr/>
        </p:nvSpPr>
        <p:spPr>
          <a:xfrm>
            <a:off x="4521553" y="2979189"/>
            <a:ext cx="1171993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어렸을 땐 가지고 있고</a:t>
            </a:r>
            <a:r>
              <a:rPr lang="en-US" altLang="ko-KR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나이를 먹을 수록 잃는 것</a:t>
            </a:r>
            <a:r>
              <a:rPr lang="en-US" altLang="ko-KR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E91D27-7A30-4B20-A2E3-5E57821D4580}"/>
              </a:ext>
            </a:extLst>
          </p:cNvPr>
          <p:cNvSpPr txBox="1"/>
          <p:nvPr/>
        </p:nvSpPr>
        <p:spPr>
          <a:xfrm>
            <a:off x="4521553" y="3883340"/>
            <a:ext cx="1171993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모두나 가져봤던</a:t>
            </a:r>
            <a:r>
              <a:rPr lang="en-US" altLang="ko-KR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어린 시절에 머무르고 싶다는 소망</a:t>
            </a:r>
          </a:p>
        </p:txBody>
      </p:sp>
      <p:pic>
        <p:nvPicPr>
          <p:cNvPr id="1028" name="Picture 4" descr="peter pan illuì ëí ì´ë¯¸ì§ ê²ìê²°ê³¼">
            <a:extLst>
              <a:ext uri="{FF2B5EF4-FFF2-40B4-BE49-F238E27FC236}">
                <a16:creationId xmlns:a16="http://schemas.microsoft.com/office/drawing/2014/main" id="{5B542F0A-C05B-4032-B6D0-3EAA95CE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9" y="1852702"/>
            <a:ext cx="3245865" cy="42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4B9026FA-82BE-45B7-BE1B-B72657FAF6B0}"/>
              </a:ext>
            </a:extLst>
          </p:cNvPr>
          <p:cNvGrpSpPr/>
          <p:nvPr/>
        </p:nvGrpSpPr>
        <p:grpSpPr>
          <a:xfrm>
            <a:off x="226776" y="83683"/>
            <a:ext cx="9300683" cy="898580"/>
            <a:chOff x="315266" y="61020"/>
            <a:chExt cx="9300683" cy="89858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670974C-2DB8-48DF-BB57-84D57B649BB5}"/>
                </a:ext>
              </a:extLst>
            </p:cNvPr>
            <p:cNvSpPr txBox="1"/>
            <p:nvPr/>
          </p:nvSpPr>
          <p:spPr>
            <a:xfrm>
              <a:off x="776749" y="313269"/>
              <a:ext cx="8839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주제 해석 및 기획 의도</a:t>
              </a:r>
            </a:p>
          </p:txBody>
        </p:sp>
        <p:pic>
          <p:nvPicPr>
            <p:cNvPr id="50" name="그래픽 49" descr="톱니바퀴">
              <a:extLst>
                <a:ext uri="{FF2B5EF4-FFF2-40B4-BE49-F238E27FC236}">
                  <a16:creationId xmlns:a16="http://schemas.microsoft.com/office/drawing/2014/main" id="{B568A010-DBE2-4D85-BFD2-07C055566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0132">
              <a:off x="315266" y="61020"/>
              <a:ext cx="599134" cy="599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61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EC875F-438A-4A12-9BF9-4F0763B3755E}"/>
              </a:ext>
            </a:extLst>
          </p:cNvPr>
          <p:cNvSpPr/>
          <p:nvPr/>
        </p:nvSpPr>
        <p:spPr>
          <a:xfrm>
            <a:off x="0" y="0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80FC6B-5EF9-4B6C-AF76-4331426DA927}"/>
              </a:ext>
            </a:extLst>
          </p:cNvPr>
          <p:cNvSpPr txBox="1"/>
          <p:nvPr/>
        </p:nvSpPr>
        <p:spPr>
          <a:xfrm>
            <a:off x="472068" y="3132239"/>
            <a:ext cx="1171993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제목 </a:t>
            </a:r>
            <a:r>
              <a:rPr lang="en-US" altLang="ko-KR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피터팬 콤플렉스 </a:t>
            </a:r>
            <a:r>
              <a:rPr lang="en-US" altLang="ko-KR" sz="240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(Peter Pan Complex)</a:t>
            </a:r>
            <a:endParaRPr lang="ko-KR" altLang="en-US" sz="240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E91D27-7A30-4B20-A2E3-5E57821D4580}"/>
              </a:ext>
            </a:extLst>
          </p:cNvPr>
          <p:cNvSpPr txBox="1"/>
          <p:nvPr/>
        </p:nvSpPr>
        <p:spPr>
          <a:xfrm>
            <a:off x="472068" y="3864428"/>
            <a:ext cx="1171993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진행형 슈팅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4D9CD-159B-4DDA-8D2C-BBA8B3AC970C}"/>
              </a:ext>
            </a:extLst>
          </p:cNvPr>
          <p:cNvSpPr txBox="1"/>
          <p:nvPr/>
        </p:nvSpPr>
        <p:spPr>
          <a:xfrm>
            <a:off x="472068" y="4596617"/>
            <a:ext cx="1171993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엔진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Unity</a:t>
            </a:r>
            <a:endParaRPr lang="ko-KR" altLang="en-US" sz="240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A82D5-A787-485A-AC94-A25AD99E97E2}"/>
              </a:ext>
            </a:extLst>
          </p:cNvPr>
          <p:cNvSpPr txBox="1"/>
          <p:nvPr/>
        </p:nvSpPr>
        <p:spPr>
          <a:xfrm>
            <a:off x="472068" y="5328806"/>
            <a:ext cx="11719932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OS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지원하는 모바일 기기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43EAE-B8BE-47D8-837F-2E5BF7E8C552}"/>
              </a:ext>
            </a:extLst>
          </p:cNvPr>
          <p:cNvSpPr txBox="1"/>
          <p:nvPr/>
        </p:nvSpPr>
        <p:spPr>
          <a:xfrm>
            <a:off x="472068" y="1742302"/>
            <a:ext cx="11719932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어른이 되고 싶지 않은 주인공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명중한 대상의 시간을 멈추는 총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발견해</a:t>
            </a:r>
            <a:endParaRPr lang="en-US" altLang="ko-KR" sz="240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세상의 시간을 멈추기 위해 모험을 떠나는 게임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6ED670-BCD5-4BBF-B71F-F7B936195C0C}"/>
              </a:ext>
            </a:extLst>
          </p:cNvPr>
          <p:cNvGrpSpPr/>
          <p:nvPr/>
        </p:nvGrpSpPr>
        <p:grpSpPr>
          <a:xfrm>
            <a:off x="226776" y="83683"/>
            <a:ext cx="9300683" cy="898580"/>
            <a:chOff x="315266" y="61020"/>
            <a:chExt cx="9300683" cy="8985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1A00A1-8283-4513-A26F-52899DDBF585}"/>
                </a:ext>
              </a:extLst>
            </p:cNvPr>
            <p:cNvSpPr txBox="1"/>
            <p:nvPr/>
          </p:nvSpPr>
          <p:spPr>
            <a:xfrm>
              <a:off x="776749" y="313269"/>
              <a:ext cx="8839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게임 개요</a:t>
              </a:r>
            </a:p>
          </p:txBody>
        </p:sp>
        <p:pic>
          <p:nvPicPr>
            <p:cNvPr id="14" name="그래픽 13" descr="톱니바퀴">
              <a:extLst>
                <a:ext uri="{FF2B5EF4-FFF2-40B4-BE49-F238E27FC236}">
                  <a16:creationId xmlns:a16="http://schemas.microsoft.com/office/drawing/2014/main" id="{C112E29F-F9CB-409B-BE9F-400EBA9DC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0132">
              <a:off x="315266" y="61020"/>
              <a:ext cx="599134" cy="599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019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EC875F-438A-4A12-9BF9-4F0763B3755E}"/>
              </a:ext>
            </a:extLst>
          </p:cNvPr>
          <p:cNvSpPr/>
          <p:nvPr/>
        </p:nvSpPr>
        <p:spPr>
          <a:xfrm>
            <a:off x="0" y="0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53CB09-E6B4-4880-8BA0-69E506F8BAF9}"/>
              </a:ext>
            </a:extLst>
          </p:cNvPr>
          <p:cNvGrpSpPr/>
          <p:nvPr/>
        </p:nvGrpSpPr>
        <p:grpSpPr>
          <a:xfrm>
            <a:off x="226776" y="83683"/>
            <a:ext cx="9300683" cy="898580"/>
            <a:chOff x="315266" y="61020"/>
            <a:chExt cx="9300683" cy="8985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ABF6E0-8308-4CC5-8D1C-127053E8AD38}"/>
                </a:ext>
              </a:extLst>
            </p:cNvPr>
            <p:cNvSpPr txBox="1"/>
            <p:nvPr/>
          </p:nvSpPr>
          <p:spPr>
            <a:xfrm>
              <a:off x="776749" y="313269"/>
              <a:ext cx="8839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시연</a:t>
              </a:r>
            </a:p>
          </p:txBody>
        </p:sp>
        <p:pic>
          <p:nvPicPr>
            <p:cNvPr id="8" name="그래픽 7" descr="톱니바퀴">
              <a:extLst>
                <a:ext uri="{FF2B5EF4-FFF2-40B4-BE49-F238E27FC236}">
                  <a16:creationId xmlns:a16="http://schemas.microsoft.com/office/drawing/2014/main" id="{DBBC37C0-B953-44A5-91A1-030489DD7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00132">
              <a:off x="315266" y="61020"/>
              <a:ext cx="599134" cy="599134"/>
            </a:xfrm>
            <a:prstGeom prst="rect">
              <a:avLst/>
            </a:prstGeom>
          </p:spPr>
        </p:pic>
      </p:grpSp>
      <p:pic>
        <p:nvPicPr>
          <p:cNvPr id="3" name="KakaoTalk_Video_20190421_0755_55_088">
            <a:hlinkClick r:id="" action="ppaction://media"/>
            <a:extLst>
              <a:ext uri="{FF2B5EF4-FFF2-40B4-BE49-F238E27FC236}">
                <a16:creationId xmlns:a16="http://schemas.microsoft.com/office/drawing/2014/main" id="{3D8A272C-F649-4EBB-8520-B606517279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8350" y="1950068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7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EC875F-438A-4A12-9BF9-4F0763B3755E}"/>
              </a:ext>
            </a:extLst>
          </p:cNvPr>
          <p:cNvSpPr/>
          <p:nvPr/>
        </p:nvSpPr>
        <p:spPr>
          <a:xfrm>
            <a:off x="0" y="0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E6E5B-2648-4076-A183-A6961B13D240}"/>
              </a:ext>
            </a:extLst>
          </p:cNvPr>
          <p:cNvSpPr txBox="1"/>
          <p:nvPr/>
        </p:nvSpPr>
        <p:spPr>
          <a:xfrm>
            <a:off x="306605" y="1453268"/>
            <a:ext cx="5781248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피터팬 콤플렉스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컨셉으로 한 스토리 확장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A037F-13BF-48C9-AE28-64425610118C}"/>
              </a:ext>
            </a:extLst>
          </p:cNvPr>
          <p:cNvSpPr txBox="1"/>
          <p:nvPr/>
        </p:nvSpPr>
        <p:spPr>
          <a:xfrm>
            <a:off x="306605" y="2239849"/>
            <a:ext cx="1129546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본인의 소망은 이뤘으나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전체적인 흐름을 봤을 때는 새드 엔딩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이라는 컨셉</a:t>
            </a:r>
          </a:p>
        </p:txBody>
      </p:sp>
      <p:pic>
        <p:nvPicPr>
          <p:cNvPr id="3074" name="Picture 2" descr="sad endingì ëí ì´ë¯¸ì§ ê²ìê²°ê³¼">
            <a:extLst>
              <a:ext uri="{FF2B5EF4-FFF2-40B4-BE49-F238E27FC236}">
                <a16:creationId xmlns:a16="http://schemas.microsoft.com/office/drawing/2014/main" id="{89A93B76-5196-4D66-ACF6-DB538A2DF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21" y="3154050"/>
            <a:ext cx="4294380" cy="31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d endingì ëí ì´ë¯¸ì§ ê²ìê²°ê³¼">
            <a:extLst>
              <a:ext uri="{FF2B5EF4-FFF2-40B4-BE49-F238E27FC236}">
                <a16:creationId xmlns:a16="http://schemas.microsoft.com/office/drawing/2014/main" id="{048A9F63-4859-41EE-9DB3-2E38F3B0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68" y="3154050"/>
            <a:ext cx="4953000" cy="313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03E7A6-F13F-4566-AA8A-44F622F0EAF4}"/>
              </a:ext>
            </a:extLst>
          </p:cNvPr>
          <p:cNvGrpSpPr/>
          <p:nvPr/>
        </p:nvGrpSpPr>
        <p:grpSpPr>
          <a:xfrm>
            <a:off x="226776" y="83683"/>
            <a:ext cx="9300683" cy="898580"/>
            <a:chOff x="315266" y="61020"/>
            <a:chExt cx="9300683" cy="8985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D44A40-1472-400E-B350-5A1F323CEC6C}"/>
                </a:ext>
              </a:extLst>
            </p:cNvPr>
            <p:cNvSpPr txBox="1"/>
            <p:nvPr/>
          </p:nvSpPr>
          <p:spPr>
            <a:xfrm>
              <a:off x="776749" y="313269"/>
              <a:ext cx="8839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발전 방안</a:t>
              </a:r>
            </a:p>
          </p:txBody>
        </p:sp>
        <p:pic>
          <p:nvPicPr>
            <p:cNvPr id="18" name="그래픽 17" descr="톱니바퀴">
              <a:extLst>
                <a:ext uri="{FF2B5EF4-FFF2-40B4-BE49-F238E27FC236}">
                  <a16:creationId xmlns:a16="http://schemas.microsoft.com/office/drawing/2014/main" id="{B1FD88B4-3F14-4931-A152-DF071EFD5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00132">
              <a:off x="315266" y="61020"/>
              <a:ext cx="599134" cy="599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411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EC875F-438A-4A12-9BF9-4F0763B3755E}"/>
              </a:ext>
            </a:extLst>
          </p:cNvPr>
          <p:cNvSpPr/>
          <p:nvPr/>
        </p:nvSpPr>
        <p:spPr>
          <a:xfrm>
            <a:off x="0" y="0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E6E5B-2648-4076-A183-A6961B13D240}"/>
              </a:ext>
            </a:extLst>
          </p:cNvPr>
          <p:cNvSpPr txBox="1"/>
          <p:nvPr/>
        </p:nvSpPr>
        <p:spPr>
          <a:xfrm>
            <a:off x="306605" y="1755026"/>
            <a:ext cx="8031150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스테이지 다양화 및 스테이지를 클리어할 때마다</a:t>
            </a:r>
            <a:endParaRPr lang="en-US" altLang="ko-KR" sz="240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업그레이드가 가능하도록 업데이트 및 총 종류 다양화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911127-1EB1-42B5-BA65-53A276A15AD0}"/>
              </a:ext>
            </a:extLst>
          </p:cNvPr>
          <p:cNvGrpSpPr/>
          <p:nvPr/>
        </p:nvGrpSpPr>
        <p:grpSpPr>
          <a:xfrm>
            <a:off x="226776" y="83683"/>
            <a:ext cx="9300683" cy="898580"/>
            <a:chOff x="315266" y="61020"/>
            <a:chExt cx="9300683" cy="8985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3F7272-CF88-4AB1-8802-20AD6AB072E4}"/>
                </a:ext>
              </a:extLst>
            </p:cNvPr>
            <p:cNvSpPr txBox="1"/>
            <p:nvPr/>
          </p:nvSpPr>
          <p:spPr>
            <a:xfrm>
              <a:off x="776749" y="313269"/>
              <a:ext cx="8839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발전 방안</a:t>
              </a:r>
            </a:p>
          </p:txBody>
        </p:sp>
        <p:pic>
          <p:nvPicPr>
            <p:cNvPr id="15" name="그래픽 14" descr="톱니바퀴">
              <a:extLst>
                <a:ext uri="{FF2B5EF4-FFF2-40B4-BE49-F238E27FC236}">
                  <a16:creationId xmlns:a16="http://schemas.microsoft.com/office/drawing/2014/main" id="{83569211-7EBF-40A1-A344-D9B37600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0132">
              <a:off x="315266" y="61020"/>
              <a:ext cx="599134" cy="59913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DCB3D62-EB16-4345-831D-F1797BEA9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45" y="3584362"/>
            <a:ext cx="2539682" cy="18285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C1A047-7E98-4C3E-A9D0-6D5756199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27" y="3584362"/>
            <a:ext cx="2539682" cy="1828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7797AB-797F-470D-8527-8121A0C23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709" y="3584362"/>
            <a:ext cx="2539682" cy="18285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3A458C-A7A0-4B06-B697-779D8E18C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7" y="3584361"/>
            <a:ext cx="2539682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EC875F-438A-4A12-9BF9-4F0763B375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00DAED-8138-47A2-8ECC-63F303A9537D}"/>
              </a:ext>
            </a:extLst>
          </p:cNvPr>
          <p:cNvGrpSpPr/>
          <p:nvPr/>
        </p:nvGrpSpPr>
        <p:grpSpPr>
          <a:xfrm>
            <a:off x="1676400" y="1720917"/>
            <a:ext cx="8839200" cy="3416166"/>
            <a:chOff x="1676400" y="1756380"/>
            <a:chExt cx="8839200" cy="34161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3F7272-CF88-4AB1-8802-20AD6AB072E4}"/>
                </a:ext>
              </a:extLst>
            </p:cNvPr>
            <p:cNvSpPr txBox="1"/>
            <p:nvPr/>
          </p:nvSpPr>
          <p:spPr>
            <a:xfrm>
              <a:off x="1676400" y="1756380"/>
              <a:ext cx="8839200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어른들은 더 이상 유쾌하고 순진하지 않거든</a:t>
              </a:r>
              <a:r>
                <a:rPr lang="en-US" altLang="ko-KR" sz="24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.</a:t>
              </a:r>
            </a:p>
            <a:p>
              <a:pPr algn="ctr"/>
              <a:r>
                <a:rPr lang="ko-KR" altLang="en-US" sz="24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날 수 있는 사람은 유쾌하고 순진한 사람뿐이란다</a:t>
              </a:r>
              <a:r>
                <a:rPr lang="en-US" altLang="ko-KR" sz="24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.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ko-KR" sz="20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Because they are no longer cheerful and innocent.</a:t>
              </a:r>
            </a:p>
            <a:p>
              <a:pPr algn="ctr"/>
              <a:r>
                <a:rPr lang="en-US" altLang="ko-KR" sz="20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It is only the cheerful and innocent that can fly.</a:t>
              </a:r>
            </a:p>
            <a:p>
              <a:pPr algn="ctr"/>
              <a:endParaRPr lang="en-US" altLang="ko-KR" sz="200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  <a:p>
              <a:pPr algn="ctr"/>
              <a:r>
                <a:rPr lang="en-US" altLang="ko-KR" sz="20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- Peter Pan,</a:t>
              </a:r>
              <a:r>
                <a:rPr lang="en-US" altLang="ko-KR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 Sir James Matthew Barrie</a:t>
              </a:r>
              <a:endParaRPr lang="ko-KR" altLang="en-US" sz="200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2D60BF-374F-4F3C-A9A1-B5C1D9DFC476}"/>
                </a:ext>
              </a:extLst>
            </p:cNvPr>
            <p:cNvSpPr txBox="1"/>
            <p:nvPr/>
          </p:nvSpPr>
          <p:spPr>
            <a:xfrm>
              <a:off x="1676400" y="4772436"/>
              <a:ext cx="8839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solidFill>
                    <a:schemeClr val="bg1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Thank you for listening!</a:t>
              </a:r>
              <a:endParaRPr lang="ko-KR" altLang="en-US" sz="2000">
                <a:solidFill>
                  <a:schemeClr val="bg1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40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247</Words>
  <Application>Microsoft Office PowerPoint</Application>
  <PresentationFormat>와이드스크린</PresentationFormat>
  <Paragraphs>58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더페이스샵 잉크립퀴드체</vt:lpstr>
      <vt:lpstr>나눔스퀘어 Bold</vt:lpstr>
      <vt:lpstr>Arial</vt:lpstr>
      <vt:lpstr>나눔스퀘어 ExtraBold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규언 한</dc:creator>
  <cp:lastModifiedBy>규언 한</cp:lastModifiedBy>
  <cp:revision>15</cp:revision>
  <dcterms:created xsi:type="dcterms:W3CDTF">2019-04-20T15:34:49Z</dcterms:created>
  <dcterms:modified xsi:type="dcterms:W3CDTF">2019-04-20T23:25:22Z</dcterms:modified>
</cp:coreProperties>
</file>